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2" r:id="rId4"/>
    <p:sldId id="279" r:id="rId5"/>
    <p:sldId id="275" r:id="rId6"/>
    <p:sldId id="280" r:id="rId7"/>
    <p:sldId id="277" r:id="rId8"/>
    <p:sldId id="276" r:id="rId9"/>
    <p:sldId id="285" r:id="rId10"/>
    <p:sldId id="281" r:id="rId11"/>
    <p:sldId id="257" r:id="rId12"/>
    <p:sldId id="258" r:id="rId13"/>
    <p:sldId id="259" r:id="rId14"/>
    <p:sldId id="260" r:id="rId15"/>
    <p:sldId id="261" r:id="rId16"/>
    <p:sldId id="273" r:id="rId17"/>
    <p:sldId id="272" r:id="rId18"/>
    <p:sldId id="269" r:id="rId19"/>
    <p:sldId id="263" r:id="rId20"/>
    <p:sldId id="262" r:id="rId21"/>
    <p:sldId id="267" r:id="rId22"/>
    <p:sldId id="264" r:id="rId23"/>
    <p:sldId id="266" r:id="rId24"/>
    <p:sldId id="265" r:id="rId25"/>
    <p:sldId id="271" r:id="rId26"/>
    <p:sldId id="286" r:id="rId27"/>
    <p:sldId id="287" r:id="rId28"/>
    <p:sldId id="288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C4D3-DD82-4D06-BDA8-EA9BAB3F9498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7307-4131-4B32-8E26-A99EE722EC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hepeoplemover.com/Broadway.id.59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ap@collegeforcreativestudies.edu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apdetroit.tumblr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Site Specific Mural Project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s://www.3rdcc.org/images/3CC%20Hea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010400" cy="70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Thumbnails and rough drafts</a:t>
            </a:r>
            <a:endParaRPr lang="en-US" dirty="0"/>
          </a:p>
        </p:txBody>
      </p:sp>
      <p:pic>
        <p:nvPicPr>
          <p:cNvPr id="39938" name="Picture 2" descr="https://encrypted-tbn1.gstatic.com/images?q=tbn:ANd9GcRJxQjGJOZC2RBed0p4CxAPZA-DDChr532qGDb9tSORGlbHBl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5365699" cy="2891002"/>
          </a:xfrm>
          <a:prstGeom prst="rect">
            <a:avLst/>
          </a:prstGeom>
          <a:noFill/>
        </p:spPr>
      </p:pic>
      <p:pic>
        <p:nvPicPr>
          <p:cNvPr id="39940" name="Picture 4" descr="http://www.explore-drawing-and-painting.com/images/thumbnail-sketch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260438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size drafts then final cut out image </a:t>
            </a:r>
            <a:endParaRPr lang="en-US" dirty="0"/>
          </a:p>
        </p:txBody>
      </p:sp>
      <p:pic>
        <p:nvPicPr>
          <p:cNvPr id="1026" name="Picture 2" descr="https://fbcdn-sphotos-c-a.akamaihd.net/hphotos-ak-xfp1/v/t1.0-9/10492406_10203993555697595_6192463703715787235_n.jpg?oh=3de578fa41f2cb2503f911129ea245b8&amp;oe=5475C76E&amp;__gda__=1415578379_1bd5ae7672e16e3f877942a6eeed6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267200" cy="3352800"/>
          </a:xfrm>
          <a:prstGeom prst="rect">
            <a:avLst/>
          </a:prstGeom>
          <a:noFill/>
        </p:spPr>
      </p:pic>
      <p:pic>
        <p:nvPicPr>
          <p:cNvPr id="1028" name="Picture 4" descr="https://fbcdn-sphotos-a-a.akamaihd.net/hphotos-ak-xpa1/v/t1.0-9/10500362_10203993555457589_4615873280367922227_n.jpg?oh=ca06c1e66070a9eaffa88f38038f275e&amp;oe=545F2A4E&amp;__gda__=1416652632_be595c4f3b7ba82ebb24b9c8b45738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3352800" cy="248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 of cut 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content-a-ord.xx.fbcdn.net/hphotos-xfp1/t1.0-9/10449504_10203993557337636_74985132909073487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371600"/>
            <a:ext cx="3733800" cy="503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 of cut outs</a:t>
            </a:r>
            <a:endParaRPr lang="en-US" dirty="0"/>
          </a:p>
        </p:txBody>
      </p:sp>
      <p:pic>
        <p:nvPicPr>
          <p:cNvPr id="16386" name="Picture 2" descr="https://fbcdn-sphotos-b-a.akamaihd.net/hphotos-ak-xpa1/t1.0-9/10349899_10203993558857674_320038265516413293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013" y="1600200"/>
            <a:ext cx="2774022" cy="2057400"/>
          </a:xfrm>
          <a:prstGeom prst="rect">
            <a:avLst/>
          </a:prstGeom>
          <a:noFill/>
        </p:spPr>
      </p:pic>
      <p:pic>
        <p:nvPicPr>
          <p:cNvPr id="16388" name="Picture 4" descr="https://scontent-b-ord.xx.fbcdn.net/hphotos-xfp1/v/t1.0-9/10419462_10203993559897700_100192561073645597_n.jpg?oh=f59510e0e6878b740b4644258096585c&amp;oe=547C82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886200" cy="4114800"/>
          </a:xfrm>
          <a:prstGeom prst="rect">
            <a:avLst/>
          </a:prstGeom>
          <a:noFill/>
        </p:spPr>
      </p:pic>
      <p:pic>
        <p:nvPicPr>
          <p:cNvPr id="16390" name="Picture 6" descr="https://fbcdn-sphotos-e-a.akamaihd.net/hphotos-ak-xpa1/v/t1.0-9/10487594_10203993560377712_4703266141598259470_n.jpg?oh=0a9369dca4e8ebc1583c58e31d3a8872&amp;oe=54637189&amp;__gda__=1415922079_1bbcd9aa06a2f83807d761934dcdf7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3594671" cy="266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the pattern work on painted designs</a:t>
            </a:r>
            <a:endParaRPr lang="en-US" dirty="0"/>
          </a:p>
        </p:txBody>
      </p:sp>
      <p:pic>
        <p:nvPicPr>
          <p:cNvPr id="17410" name="Picture 2" descr="https://fbcdn-sphotos-c-a.akamaihd.net/hphotos-ak-xfp1/t1.0-9/10574388_10203993561297735_87714024046978699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089953" cy="2291716"/>
          </a:xfrm>
          <a:prstGeom prst="rect">
            <a:avLst/>
          </a:prstGeom>
          <a:noFill/>
        </p:spPr>
      </p:pic>
      <p:pic>
        <p:nvPicPr>
          <p:cNvPr id="17412" name="Picture 4" descr="https://fbcdn-sphotos-b-a.akamaihd.net/hphotos-ak-xfp1/t1.0-9/10346392_10204006534582059_127880422711604355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00200"/>
            <a:ext cx="4572000" cy="3390901"/>
          </a:xfrm>
          <a:prstGeom prst="rect">
            <a:avLst/>
          </a:prstGeom>
          <a:noFill/>
        </p:spPr>
      </p:pic>
      <p:pic>
        <p:nvPicPr>
          <p:cNvPr id="17414" name="Picture 6" descr="https://fbcdn-sphotos-f-a.akamaihd.net/hphotos-ak-prn1/v/t1.0-9/10526006_10204006535182074_8089467181746888498_n.jpg?oh=5c39fdbbfcaf684000d56a410402d7ea&amp;oe=5481A576&amp;__gda__=1416639889_d1bd747218126e764746dc83480a5a0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2971800" cy="2204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s://scontent-a-ord.xx.fbcdn.net/hphotos-xap1/t1.0-9/10456010_10204006535702087_686733040583696712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07732"/>
            <a:ext cx="3429000" cy="4623371"/>
          </a:xfrm>
          <a:prstGeom prst="rect">
            <a:avLst/>
          </a:prstGeom>
          <a:noFill/>
        </p:spPr>
      </p:pic>
      <p:pic>
        <p:nvPicPr>
          <p:cNvPr id="18436" name="Picture 4" descr="https://fbcdn-sphotos-f-a.akamaihd.net/hphotos-ak-xap1/v/t1.0-9/10537378_10204006536702112_4242320717879994603_n.jpg?oh=03100c81ce312d525e4b2bb9e1cf71ce&amp;oe=5478D069&amp;__gda__=1416601404_218ecec8804cc26e06bebc4e62ed0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429000" cy="5282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Students took their design from  thumbnail sketches to finalized detailed artworks then</a:t>
            </a:r>
            <a:endParaRPr lang="en-US" sz="2000" dirty="0"/>
          </a:p>
        </p:txBody>
      </p:sp>
      <p:pic>
        <p:nvPicPr>
          <p:cNvPr id="30722" name="Picture 2" descr="https://scontent-a-ord.xx.fbcdn.net/hphotos-xpa1/v/t1.0-9/14957_10204259427624227_2819647830139892336_n.jpg?oh=ef8b91fa3e98ec91f97ec45fdb6a4435&amp;oe=545E12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688368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Started to collaborate into large layout </a:t>
            </a:r>
            <a:endParaRPr lang="en-US" dirty="0"/>
          </a:p>
        </p:txBody>
      </p:sp>
      <p:pic>
        <p:nvPicPr>
          <p:cNvPr id="29698" name="Picture 2" descr="https://fbcdn-sphotos-f-a.akamaihd.net/hphotos-ak-xpa1/v/t1.0-9/10592823_10204259426384196_8833860042727705951_n.jpg?oh=26b505fe145efc915326d6c0d4fb3711&amp;oe=5473356E&amp;__gda__=1417000312_3c9dfcfcb0ea8aa2bf0e8054aeaa5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858000" cy="5086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s://scontent-a-ord.xx.fbcdn.net/hphotos-xap1/v/t1.0-9/10628514_10204259412863858_3231257130427137733_n.jpg?oh=3217ba4fc32b9869eb1949ddef6552b1&amp;oe=5469B1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5791200" cy="429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s://fbcdn-sphotos-e-a.akamaihd.net/hphotos-ak-xap1/t1.0-9/10649717_10204259389623277_43129851394008201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McGee</a:t>
            </a:r>
            <a:endParaRPr lang="en-US" dirty="0"/>
          </a:p>
        </p:txBody>
      </p:sp>
      <p:pic>
        <p:nvPicPr>
          <p:cNvPr id="3" name="Picture 2" descr="Charles McGee in front of &lt;em&gt;Regeneration&lt;/em&gt;, 2007. Ultraviolet cured inkjet paint on Dibond, 78&quot; X 264&quot;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blog.mlive.com/entertainmentnow_impact/2008/04/large_buckhamshow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4314825" cy="2781300"/>
          </a:xfrm>
          <a:prstGeom prst="rect">
            <a:avLst/>
          </a:prstGeom>
          <a:noFill/>
        </p:spPr>
      </p:pic>
      <p:pic>
        <p:nvPicPr>
          <p:cNvPr id="36868" name="Picture 4" descr="https://encrypted-tbn3.gstatic.com/images?q=tbn:ANd9GcToa0DSsbu9uHGk7YjXsVbaD5Sv7o5A81ssVgC39sF2ubwoXBef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474" y="2438400"/>
            <a:ext cx="464872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project demonstrated how the completed mural becomes the main focus instead of a individual piece</a:t>
            </a:r>
            <a:endParaRPr lang="en-US" sz="2000" dirty="0"/>
          </a:p>
        </p:txBody>
      </p:sp>
      <p:pic>
        <p:nvPicPr>
          <p:cNvPr id="19458" name="Picture 2" descr="https://fbcdn-sphotos-a-a.akamaihd.net/hphotos-ak-xpa1/v/t1.0-9/10592648_10204086371137923_9035382052294552941_n.jpg?oh=d1f980f1da980ee0b68d7f45aab82443&amp;oe=5481F82F&amp;__gda__=1415243833_6dc72845d14f38029946eccf7acceb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638800" cy="417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s://fbcdn-sphotos-d-a.akamaihd.net/hphotos-ak-xap1/v/t1.0-9/10624571_10204259408863758_172542192738268800_n.jpg?oh=a5c4357b674ceeffd4a8c4fe76bf8772&amp;oe=547E5DB0&amp;__gda__=1416794505_a873e69bef5ae875cd934af1e618f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314634" y="-199835"/>
            <a:ext cx="3335106" cy="4496773"/>
          </a:xfrm>
          <a:prstGeom prst="rect">
            <a:avLst/>
          </a:prstGeom>
          <a:noFill/>
        </p:spPr>
      </p:pic>
      <p:pic>
        <p:nvPicPr>
          <p:cNvPr id="28678" name="Picture 6" descr="https://fbcdn-sphotos-c-a.akamaihd.net/hphotos-ak-xfp1/v/t1.0-9/10408999_10204259412423847_2719442303512868287_n.jpg?oh=d1000a5cd328527030d88f07b7a14518&amp;oe=5465D543&amp;__gda__=1416658982_b2ab69d4e4f54c1d4478e16d8fefe7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2743200"/>
            <a:ext cx="4532009" cy="336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Added spacer and vanish for the three dimensional effect</a:t>
            </a:r>
            <a:endParaRPr lang="en-US" sz="3200" dirty="0"/>
          </a:p>
        </p:txBody>
      </p:sp>
      <p:pic>
        <p:nvPicPr>
          <p:cNvPr id="21506" name="Picture 2" descr="https://fbcdn-sphotos-f-a.akamaihd.net/hphotos-ak-xpf1/v/t1.0-9/10616435_10204259387423222_3474871281015464334_n.jpg?oh=233e11eda655518d2f6f5572ef286e3a&amp;oe=5473F671&amp;__gda__=1416817678_57e7598aba1cb2fa4c609e143e9efb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75438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s://fbcdn-sphotos-b-a.akamaihd.net/hphotos-ak-xpa1/t1.0-9/1380697_10204259394983411_442822270162494391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557" y="2057400"/>
            <a:ext cx="6105668" cy="452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Freedom and movement- abstract figures</a:t>
            </a:r>
            <a:endParaRPr lang="en-US" dirty="0"/>
          </a:p>
        </p:txBody>
      </p:sp>
      <p:pic>
        <p:nvPicPr>
          <p:cNvPr id="22532" name="Picture 4" descr="https://fbcdn-sphotos-h-a.akamaihd.net/hphotos-ak-xap1/v/t1.0-9/10649681_10204259393703379_8845427914282780989_n.jpg?oh=cd6a86d1d5035669181413a33df6f984&amp;oe=546130BC&amp;__gda__=1416145641_4bb3f6a341e19d43ba0bbe4b787b2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5721421" cy="424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Freedom and Movement- birds and wind</a:t>
            </a:r>
            <a:endParaRPr lang="en-US" dirty="0"/>
          </a:p>
        </p:txBody>
      </p:sp>
      <p:pic>
        <p:nvPicPr>
          <p:cNvPr id="24578" name="Picture 2" descr="https://scontent-a-ord.xx.fbcdn.net/hphotos-xap1/l/t1.0-9/10635858_10204259400863558_24841867975132583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5867400" cy="4351656"/>
          </a:xfrm>
          <a:prstGeom prst="rect">
            <a:avLst/>
          </a:prstGeom>
          <a:noFill/>
        </p:spPr>
      </p:pic>
      <p:pic>
        <p:nvPicPr>
          <p:cNvPr id="24580" name="Picture 4" descr="https://scontent-a-ord.xx.fbcdn.net/hphotos-xpa1/v/t1.0-9/10653680_10204259403903634_7078695917912098892_n.jpg?oh=22f4fa196ecac59af2ad66c2e586d056&amp;oe=547ECF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28800"/>
            <a:ext cx="3429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Freedom and movement- Spirit Animals and Trees</a:t>
            </a:r>
            <a:endParaRPr lang="en-US" dirty="0"/>
          </a:p>
        </p:txBody>
      </p:sp>
      <p:pic>
        <p:nvPicPr>
          <p:cNvPr id="45058" name="Picture 2" descr="https://fbcdn-sphotos-c-a.akamaihd.net/hphotos-ak-xpa1/v/t1.0-9/10400868_10204260051239817_4315785614201993712_n.jpg?oh=8017cdf6cda4c4e86aa8785d9c69df54&amp;oe=546A601F&amp;__gda__=1415745545_e2ba0c522090a4a50a94c285b83c7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Freedom and movement Dance and movement</a:t>
            </a:r>
            <a:endParaRPr lang="en-US" dirty="0"/>
          </a:p>
        </p:txBody>
      </p:sp>
      <p:pic>
        <p:nvPicPr>
          <p:cNvPr id="46084" name="Picture 4" descr="https://fbcdn-sphotos-a-a.akamaihd.net/hphotos-ak-xpa1/v/t1.0-9/10641264_10204260051599826_5322487268888334967_n.jpg?oh=3bae504a8e2864fdba039e854d6e54f3&amp;oe=545B479E&amp;__gda__=1417509768_e581f82bc80fcd63eb6c73d24c31eb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352800" cy="447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s://fbcdn-sphotos-g-a.akamaihd.net/hphotos-ak-xfa1/v/t1.0-9/10610908_10204260051919834_5315413807925267073_n.jpg?oh=526339acae84388ccee579f80fb8ecbd&amp;oe=546385EE&amp;__gda__=1416114947_139bbeee7041bdb678f8433fa37a7c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6576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Special Thanks to</a:t>
            </a:r>
            <a:br>
              <a:rPr lang="en-US" sz="3200" dirty="0" smtClean="0"/>
            </a:br>
            <a:r>
              <a:rPr lang="en-US" sz="3200" dirty="0" smtClean="0"/>
              <a:t>Debra </a:t>
            </a:r>
            <a:br>
              <a:rPr lang="en-US" sz="3200" dirty="0" smtClean="0"/>
            </a:br>
            <a:r>
              <a:rPr lang="en-US" sz="3200" dirty="0" smtClean="0"/>
              <a:t>Jazz</a:t>
            </a:r>
            <a:br>
              <a:rPr lang="en-US" sz="3200" dirty="0" smtClean="0"/>
            </a:br>
            <a:r>
              <a:rPr lang="en-US" sz="3200" dirty="0" smtClean="0"/>
              <a:t>Dominic </a:t>
            </a:r>
            <a:br>
              <a:rPr lang="en-US" sz="3200" dirty="0" smtClean="0"/>
            </a:br>
            <a:r>
              <a:rPr lang="en-US" sz="3200" dirty="0" smtClean="0"/>
              <a:t>Octavia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being so involved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Mover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6400" y="16002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12. </a:t>
            </a:r>
            <a:r>
              <a:rPr lang="en-US" b="1" dirty="0" smtClean="0">
                <a:hlinkClick r:id="rId2"/>
              </a:rPr>
              <a:t>Broadway Station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Title: </a:t>
            </a:r>
            <a:r>
              <a:rPr lang="en-US" b="1" i="1" dirty="0" smtClean="0"/>
              <a:t>The Blue Nile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Artist: Charles McGee</a:t>
            </a:r>
            <a:endParaRPr lang="en-US" dirty="0"/>
          </a:p>
        </p:txBody>
      </p:sp>
      <p:pic>
        <p:nvPicPr>
          <p:cNvPr id="40962" name="Picture 2" descr="http://www.thepeoplemover.com/resource/images/59/broadwayart.jpg?0.8669451408307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419600" cy="3019425"/>
          </a:xfrm>
          <a:prstGeom prst="rect">
            <a:avLst/>
          </a:prstGeom>
          <a:noFill/>
        </p:spPr>
      </p:pic>
      <p:pic>
        <p:nvPicPr>
          <p:cNvPr id="40964" name="Picture 4" descr="http://www.artistcommunities.org/sites/default/files/shared/detroit_people_m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83724"/>
            <a:ext cx="4038600" cy="268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content-a-ord.xx.fbcdn.net/hphotos-xaf1/v/t1.0-9/380696_260293910746843_506522121_n.jpg?oh=99558a02b647abe8168074a455016f42&amp;oe=54723C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46538"/>
            <a:ext cx="1752600" cy="3565634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4191000"/>
          <a:ext cx="7086600" cy="1676400"/>
        </p:xfrm>
        <a:graphic>
          <a:graphicData uri="http://schemas.openxmlformats.org/drawingml/2006/table">
            <a:tbl>
              <a:tblPr/>
              <a:tblGrid>
                <a:gridCol w="3543300"/>
                <a:gridCol w="3543300"/>
              </a:tblGrid>
              <a:tr h="335280">
                <a:tc>
                  <a:txBody>
                    <a:bodyPr/>
                    <a:lstStyle/>
                    <a:p>
                      <a:r>
                        <a:rPr lang="en-US" dirty="0"/>
                        <a:t>Phone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(313) 664-1545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/>
                        <a:t>Email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cap@collegeforcreativestudies.edu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dirty="0"/>
                        <a:t>Website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http://capdetroit.tumblr.com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457200"/>
            <a:ext cx="5562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About CCS Community Arts Program</a:t>
            </a:r>
            <a:endParaRPr lang="en-US" sz="1100" b="1" dirty="0" smtClean="0"/>
          </a:p>
          <a:p>
            <a:r>
              <a:rPr lang="en-US" sz="1100" dirty="0" smtClean="0"/>
              <a:t>We collaborate with Detroit orgs. to create </a:t>
            </a:r>
            <a:r>
              <a:rPr lang="en-US" sz="1100" dirty="0" err="1" smtClean="0"/>
              <a:t>art&amp;design</a:t>
            </a:r>
            <a:r>
              <a:rPr lang="en-US" sz="1100" dirty="0" smtClean="0"/>
              <a:t> education, experiences, and resources for local youth and families in support of individual and community development.</a:t>
            </a:r>
          </a:p>
          <a:p>
            <a:r>
              <a:rPr lang="en-US" sz="1100" dirty="0" smtClean="0"/>
              <a:t>Mission</a:t>
            </a:r>
          </a:p>
          <a:p>
            <a:r>
              <a:rPr lang="en-US" sz="1100" dirty="0" smtClean="0"/>
              <a:t>Community Arts Partnerships (CAP) collaborates with Detroit community organizations to create art and design education, experiences, and resources for local youth and families in support of individual and community development.</a:t>
            </a:r>
          </a:p>
          <a:p>
            <a:r>
              <a:rPr lang="en-US" sz="1100" dirty="0" smtClean="0"/>
              <a:t>Description</a:t>
            </a:r>
          </a:p>
          <a:p>
            <a:r>
              <a:rPr lang="en-US" sz="1100" dirty="0" smtClean="0"/>
              <a:t>CAP provides programs that:</a:t>
            </a:r>
            <a:br>
              <a:rPr lang="en-US" sz="1100" dirty="0" smtClean="0"/>
            </a:br>
            <a:r>
              <a:rPr lang="en-US" sz="1100" dirty="0" smtClean="0"/>
              <a:t>• Foster positive youth development through visual arts programs focused on skill development, self discovery, and self expression</a:t>
            </a:r>
            <a:br>
              <a:rPr lang="en-US" sz="1100" dirty="0" smtClean="0"/>
            </a:br>
            <a:r>
              <a:rPr lang="en-US" sz="1100" dirty="0" smtClean="0"/>
              <a:t>• Bring education in art, design, and new technologies to youth in under-resourced inner-city communities</a:t>
            </a:r>
            <a:br>
              <a:rPr lang="en-US" sz="1100" dirty="0" smtClean="0"/>
            </a:br>
            <a:r>
              <a:rPr lang="en-US" sz="1100" dirty="0" smtClean="0"/>
              <a:t>• Inform young people about career and educational opportunities in the visual arts and design</a:t>
            </a:r>
            <a:br>
              <a:rPr lang="en-US" sz="1100" dirty="0" smtClean="0"/>
            </a:br>
            <a:r>
              <a:rPr lang="en-US" sz="1100" dirty="0" smtClean="0"/>
              <a:t>• Bring the arts to bear in the re-development of the City of Detroit and its diverse neighborhoods and communities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The work "</a:t>
            </a:r>
            <a:r>
              <a:rPr lang="en-US" sz="2700" dirty="0" err="1" smtClean="0"/>
              <a:t>Freedombound</a:t>
            </a:r>
            <a:r>
              <a:rPr lang="en-US" sz="2700" dirty="0" smtClean="0"/>
              <a:t>" hangs on the rotunda of the Charles H. Wright Museum of African American History. It was donated by the artist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7890" name="Picture 2" descr="http://i.huffpost.com/gadgets/slideshows/211325/slide_211325_728959_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315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"Noah's Ark: Genesis" by Charles McGee, American, 1984. Enamel and mixed media on </a:t>
            </a:r>
            <a:r>
              <a:rPr lang="en-US" sz="2400" dirty="0" err="1" smtClean="0"/>
              <a:t>Masonite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>Detroit Institute of Arts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 descr="&lt;em&gt;Noah’s Ark Genesis&lt;/em&gt;, 1984. Enamel and mixed media on masonite panels, 120” x 192”. 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negroartist.com/detroit/Charles%20McGee/images/charles%20mcgee%20progression%20at%20Royal%20Oak%20Beaumont%20Hospital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071356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 local site specific pieces around </a:t>
            </a:r>
            <a:r>
              <a:rPr lang="en-US" dirty="0"/>
              <a:t>D</a:t>
            </a:r>
            <a:r>
              <a:rPr lang="en-US" dirty="0" smtClean="0"/>
              <a:t>etroit</a:t>
            </a:r>
            <a:endParaRPr lang="en-US" dirty="0"/>
          </a:p>
        </p:txBody>
      </p:sp>
      <p:pic>
        <p:nvPicPr>
          <p:cNvPr id="35842" name="Picture 2" descr="http://stamps.umich.edu/images/uploads/lectures/mcg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1457325" cy="1457326"/>
          </a:xfrm>
          <a:prstGeom prst="rect">
            <a:avLst/>
          </a:prstGeom>
          <a:noFill/>
        </p:spPr>
      </p:pic>
      <p:pic>
        <p:nvPicPr>
          <p:cNvPr id="35844" name="Picture 4" descr="https://encrypted-tbn0.gstatic.com/images?q=tbn:ANd9GcRq7GrcRochktG_0CcVsICb453J6rqjmaWojtgr_Gpx_nC2xs3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4410075" cy="3743325"/>
          </a:xfrm>
          <a:prstGeom prst="rect">
            <a:avLst/>
          </a:prstGeom>
          <a:noFill/>
        </p:spPr>
      </p:pic>
      <p:pic>
        <p:nvPicPr>
          <p:cNvPr id="35846" name="Picture 6" descr="https://encrypted-tbn0.gstatic.com/images?q=tbn:ANd9GcRuzMfQMV6rHVApmoIuRBkvAglGJuuaoveZpjTaxtTRiqoClOsAAOJk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4038600" cy="2692400"/>
          </a:xfrm>
          <a:prstGeom prst="rect">
            <a:avLst/>
          </a:prstGeom>
          <a:noFill/>
        </p:spPr>
      </p:pic>
      <p:pic>
        <p:nvPicPr>
          <p:cNvPr id="35848" name="Picture 8" descr="http://www.artxdetroit.com/wp-content/uploads/2012/12/mcgee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371600"/>
            <a:ext cx="3429000" cy="228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Figures</a:t>
            </a:r>
            <a:endParaRPr lang="en-US" dirty="0"/>
          </a:p>
        </p:txBody>
      </p:sp>
      <p:pic>
        <p:nvPicPr>
          <p:cNvPr id="31746" name="Picture 2" descr="http://www.annarbor.com/Celebration_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4419600" cy="3314700"/>
          </a:xfrm>
          <a:prstGeom prst="rect">
            <a:avLst/>
          </a:prstGeom>
          <a:noFill/>
        </p:spPr>
      </p:pic>
      <p:pic>
        <p:nvPicPr>
          <p:cNvPr id="31750" name="Picture 6" descr="https://encrypted-tbn0.gstatic.com/images?q=tbn:ANd9GcQWrkik_0ZHJEBHxqMwp-u4Z5cAydKybFguYLkMT8U__-Wf6VnA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352675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Patterns</a:t>
            </a:r>
            <a:endParaRPr lang="en-US" dirty="0"/>
          </a:p>
        </p:txBody>
      </p:sp>
      <p:pic>
        <p:nvPicPr>
          <p:cNvPr id="44034" name="Picture 2" descr="https://encrypted-tbn3.gstatic.com/images?q=tbn:ANd9GcR-gw85jV7FXmXKNZPAosl2Yq2itGp9ubAjY41iAmxZSTRyDWF9B2Ny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286000" cy="2400300"/>
          </a:xfrm>
          <a:prstGeom prst="rect">
            <a:avLst/>
          </a:prstGeom>
          <a:noFill/>
        </p:spPr>
      </p:pic>
      <p:pic>
        <p:nvPicPr>
          <p:cNvPr id="44038" name="Picture 6" descr="http://www.jovotoys.com/figs/LessK2-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191000" cy="2514600"/>
          </a:xfrm>
          <a:prstGeom prst="rect">
            <a:avLst/>
          </a:prstGeom>
          <a:noFill/>
        </p:spPr>
      </p:pic>
      <p:pic>
        <p:nvPicPr>
          <p:cNvPr id="44040" name="Picture 8" descr="https://encrypted-tbn2.gstatic.com/images?q=tbn:ANd9GcR6Qm6yIU9fuX9b4DI-kw0hu2pRq50ZFQNgvmT5_2JLXIH5lA5Q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925" y="2819400"/>
            <a:ext cx="2886075" cy="3743325"/>
          </a:xfrm>
          <a:prstGeom prst="rect">
            <a:avLst/>
          </a:prstGeom>
          <a:noFill/>
        </p:spPr>
      </p:pic>
      <p:pic>
        <p:nvPicPr>
          <p:cNvPr id="44042" name="Picture 10" descr="http://www.mymegaweb.com/capetownweb/images/african%20patter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21797" cy="2000251"/>
          </a:xfrm>
          <a:prstGeom prst="rect">
            <a:avLst/>
          </a:prstGeom>
          <a:noFill/>
        </p:spPr>
      </p:pic>
      <p:pic>
        <p:nvPicPr>
          <p:cNvPr id="44044" name="Picture 12" descr="http://1.bp.blogspot.com/-mxKHEDL5v1Y/T93UNa3WpRI/AAAAAAAAAMQ/oOIdf5y7RNY/s1600/aa241a06th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438400"/>
            <a:ext cx="3590925" cy="3743325"/>
          </a:xfrm>
          <a:prstGeom prst="rect">
            <a:avLst/>
          </a:prstGeom>
          <a:noFill/>
        </p:spPr>
      </p:pic>
      <p:pic>
        <p:nvPicPr>
          <p:cNvPr id="44046" name="Picture 14" descr="http://4.bp.blogspot.com/-iEZqgOlvQIE/TVhlp-OWmII/AAAAAAABL90/oPBG9WZi0_I/s1600/Egypt-0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143000"/>
            <a:ext cx="2524125" cy="3743325"/>
          </a:xfrm>
          <a:prstGeom prst="rect">
            <a:avLst/>
          </a:prstGeom>
          <a:noFill/>
        </p:spPr>
      </p:pic>
      <p:pic>
        <p:nvPicPr>
          <p:cNvPr id="44048" name="Picture 16" descr="http://static.freepik.com/free-photo/egyptian-pattern----vector_34-460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962400"/>
            <a:ext cx="3429000" cy="322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256</Words>
  <Application>Microsoft Office PowerPoint</Application>
  <PresentationFormat>On-screen Show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Site Specific Mural Project</vt:lpstr>
      <vt:lpstr>Charles McGee</vt:lpstr>
      <vt:lpstr>People Mover</vt:lpstr>
      <vt:lpstr>The work "Freedombound" hangs on the rotunda of the Charles H. Wright Museum of African American History. It was donated by the artist.</vt:lpstr>
      <vt:lpstr>"Noah's Ark: Genesis" by Charles McGee, American, 1984. Enamel and mixed media on Masonite.  Detroit Institute of Arts  </vt:lpstr>
      <vt:lpstr>Slide 6</vt:lpstr>
      <vt:lpstr>Some of the local site specific pieces around Detroit</vt:lpstr>
      <vt:lpstr>Abstract Figures</vt:lpstr>
      <vt:lpstr>Patterns</vt:lpstr>
      <vt:lpstr>Thumbnails and rough drafts</vt:lpstr>
      <vt:lpstr>Actual size drafts then final cut out image </vt:lpstr>
      <vt:lpstr>Layouts of cut outs</vt:lpstr>
      <vt:lpstr>Painting of cut outs</vt:lpstr>
      <vt:lpstr>Putting the pattern work on painted designs</vt:lpstr>
      <vt:lpstr>Slide 15</vt:lpstr>
      <vt:lpstr>Students took their design from  thumbnail sketches to finalized detailed artworks then</vt:lpstr>
      <vt:lpstr>Started to collaborate into large layout </vt:lpstr>
      <vt:lpstr>Slide 18</vt:lpstr>
      <vt:lpstr>Slide 19</vt:lpstr>
      <vt:lpstr>This project demonstrated how the completed mural becomes the main focus instead of a individual piece</vt:lpstr>
      <vt:lpstr>Slide 21</vt:lpstr>
      <vt:lpstr>Added spacer and vanish for the three dimensional effect</vt:lpstr>
      <vt:lpstr>Slide 23</vt:lpstr>
      <vt:lpstr>Freedom and movement- abstract figures</vt:lpstr>
      <vt:lpstr>Freedom and Movement- birds and wind</vt:lpstr>
      <vt:lpstr>Freedom and movement- Spirit Animals and Trees</vt:lpstr>
      <vt:lpstr>Freedom and movement Dance and movement</vt:lpstr>
      <vt:lpstr>Slide 28</vt:lpstr>
      <vt:lpstr>Special Thanks to Debra  Jazz Dominic  Octavia  for being so involved 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14</cp:revision>
  <dcterms:created xsi:type="dcterms:W3CDTF">2014-08-28T01:05:57Z</dcterms:created>
  <dcterms:modified xsi:type="dcterms:W3CDTF">2014-08-28T03:18:42Z</dcterms:modified>
</cp:coreProperties>
</file>